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rawings/drawing3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1" r:id="rId2"/>
    <p:sldId id="258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 snapToGrid="0" snapToObjects="1"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8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Очень высокая (&gt;300 тыс.)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Экономика</c:v>
                </c:pt>
                <c:pt idx="1">
                  <c:v>Менеджмент</c:v>
                </c:pt>
                <c:pt idx="2">
                  <c:v>Социология</c:v>
                </c:pt>
                <c:pt idx="3">
                  <c:v>Юриспруденция</c:v>
                </c:pt>
                <c:pt idx="4">
                  <c:v>ГМУ</c:v>
                </c:pt>
                <c:pt idx="5">
                  <c:v>Бизнес-информатика</c:v>
                </c:pt>
                <c:pt idx="6">
                  <c:v>Математика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</c:v>
                </c:pt>
                <c:pt idx="1">
                  <c:v>4</c:v>
                </c:pt>
                <c:pt idx="2">
                  <c:v>1</c:v>
                </c:pt>
                <c:pt idx="3">
                  <c:v>3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Высокая (185-300 тыс.)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Экономика</c:v>
                </c:pt>
                <c:pt idx="1">
                  <c:v>Менеджмент</c:v>
                </c:pt>
                <c:pt idx="2">
                  <c:v>Социология</c:v>
                </c:pt>
                <c:pt idx="3">
                  <c:v>Юриспруденция</c:v>
                </c:pt>
                <c:pt idx="4">
                  <c:v>ГМУ</c:v>
                </c:pt>
                <c:pt idx="5">
                  <c:v>Бизнес-информатика</c:v>
                </c:pt>
                <c:pt idx="6">
                  <c:v>Математика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5</c:v>
                </c:pt>
                <c:pt idx="3">
                  <c:v>13</c:v>
                </c:pt>
                <c:pt idx="4">
                  <c:v>7</c:v>
                </c:pt>
                <c:pt idx="5">
                  <c:v>5</c:v>
                </c:pt>
                <c:pt idx="6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Средняя (120-185 тыс.)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Экономика</c:v>
                </c:pt>
                <c:pt idx="1">
                  <c:v>Менеджмент</c:v>
                </c:pt>
                <c:pt idx="2">
                  <c:v>Социология</c:v>
                </c:pt>
                <c:pt idx="3">
                  <c:v>Юриспруденция</c:v>
                </c:pt>
                <c:pt idx="4">
                  <c:v>ГМУ</c:v>
                </c:pt>
                <c:pt idx="5">
                  <c:v>Бизнес-информатика</c:v>
                </c:pt>
                <c:pt idx="6">
                  <c:v>Математика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16</c:v>
                </c:pt>
                <c:pt idx="1">
                  <c:v>22</c:v>
                </c:pt>
                <c:pt idx="2">
                  <c:v>6</c:v>
                </c:pt>
                <c:pt idx="3">
                  <c:v>15</c:v>
                </c:pt>
                <c:pt idx="4">
                  <c:v>10</c:v>
                </c:pt>
                <c:pt idx="5">
                  <c:v>7</c:v>
                </c:pt>
                <c:pt idx="6">
                  <c:v>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Низкая (100-120 тыс.)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Экономика</c:v>
                </c:pt>
                <c:pt idx="1">
                  <c:v>Менеджмент</c:v>
                </c:pt>
                <c:pt idx="2">
                  <c:v>Социология</c:v>
                </c:pt>
                <c:pt idx="3">
                  <c:v>Юриспруденция</c:v>
                </c:pt>
                <c:pt idx="4">
                  <c:v>ГМУ</c:v>
                </c:pt>
                <c:pt idx="5">
                  <c:v>Бизнес-информатика</c:v>
                </c:pt>
                <c:pt idx="6">
                  <c:v>Математика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0">
                  <c:v>10</c:v>
                </c:pt>
                <c:pt idx="1">
                  <c:v>10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6</c:v>
                </c:pt>
                <c:pt idx="6">
                  <c:v>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Очень низкая (&lt;100 тыс.)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Экономика</c:v>
                </c:pt>
                <c:pt idx="1">
                  <c:v>Менеджмент</c:v>
                </c:pt>
                <c:pt idx="2">
                  <c:v>Социология</c:v>
                </c:pt>
                <c:pt idx="3">
                  <c:v>Юриспруденция</c:v>
                </c:pt>
                <c:pt idx="4">
                  <c:v>ГМУ</c:v>
                </c:pt>
                <c:pt idx="5">
                  <c:v>Бизнес-информатика</c:v>
                </c:pt>
                <c:pt idx="6">
                  <c:v>Математика</c:v>
                </c:pt>
              </c:strCache>
            </c:strRef>
          </c:cat>
          <c:val>
            <c:numRef>
              <c:f>Лист1!$F$2:$F$8</c:f>
              <c:numCache>
                <c:formatCode>General</c:formatCode>
                <c:ptCount val="7"/>
                <c:pt idx="0">
                  <c:v>3</c:v>
                </c:pt>
                <c:pt idx="1">
                  <c:v>6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axId val="61815040"/>
        <c:axId val="61829120"/>
      </c:barChart>
      <c:catAx>
        <c:axId val="61815040"/>
        <c:scaling>
          <c:orientation val="minMax"/>
        </c:scaling>
        <c:axPos val="b"/>
        <c:tickLblPos val="nextTo"/>
        <c:crossAx val="61829120"/>
        <c:crosses val="autoZero"/>
        <c:auto val="1"/>
        <c:lblAlgn val="ctr"/>
        <c:lblOffset val="100"/>
      </c:catAx>
      <c:valAx>
        <c:axId val="61829120"/>
        <c:scaling>
          <c:orientation val="minMax"/>
        </c:scaling>
        <c:axPos val="l"/>
        <c:majorGridlines/>
        <c:numFmt formatCode="General" sourceLinked="1"/>
        <c:tickLblPos val="nextTo"/>
        <c:crossAx val="61815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693724108029873"/>
          <c:y val="3.8861618361534594E-2"/>
          <c:w val="0.33306275891970127"/>
          <c:h val="0.36908506449991624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8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Очень высокая (&gt;200 тыс.)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Экономика</c:v>
                </c:pt>
                <c:pt idx="1">
                  <c:v>Менеджмент</c:v>
                </c:pt>
                <c:pt idx="2">
                  <c:v>Социология</c:v>
                </c:pt>
                <c:pt idx="3">
                  <c:v>Юриспруденция</c:v>
                </c:pt>
                <c:pt idx="4">
                  <c:v>ГМУ</c:v>
                </c:pt>
                <c:pt idx="5">
                  <c:v>Бизнес-информатика</c:v>
                </c:pt>
                <c:pt idx="6">
                  <c:v>Математика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</c:v>
                </c:pt>
                <c:pt idx="1">
                  <c:v>3</c:v>
                </c:pt>
                <c:pt idx="2">
                  <c:v>0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Высокая (130-200 тыс.)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Экономика</c:v>
                </c:pt>
                <c:pt idx="1">
                  <c:v>Менеджмент</c:v>
                </c:pt>
                <c:pt idx="2">
                  <c:v>Социология</c:v>
                </c:pt>
                <c:pt idx="3">
                  <c:v>Юриспруденция</c:v>
                </c:pt>
                <c:pt idx="4">
                  <c:v>ГМУ</c:v>
                </c:pt>
                <c:pt idx="5">
                  <c:v>Бизнес-информатика</c:v>
                </c:pt>
                <c:pt idx="6">
                  <c:v>Математика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5</c:v>
                </c:pt>
                <c:pt idx="1">
                  <c:v>4</c:v>
                </c:pt>
                <c:pt idx="2">
                  <c:v>2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Средняя (95-130 тыс.)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Экономика</c:v>
                </c:pt>
                <c:pt idx="1">
                  <c:v>Менеджмент</c:v>
                </c:pt>
                <c:pt idx="2">
                  <c:v>Социология</c:v>
                </c:pt>
                <c:pt idx="3">
                  <c:v>Юриспруденция</c:v>
                </c:pt>
                <c:pt idx="4">
                  <c:v>ГМУ</c:v>
                </c:pt>
                <c:pt idx="5">
                  <c:v>Бизнес-информатика</c:v>
                </c:pt>
                <c:pt idx="6">
                  <c:v>Математика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5</c:v>
                </c:pt>
                <c:pt idx="1">
                  <c:v>8</c:v>
                </c:pt>
                <c:pt idx="2">
                  <c:v>2</c:v>
                </c:pt>
                <c:pt idx="3">
                  <c:v>5</c:v>
                </c:pt>
                <c:pt idx="4">
                  <c:v>2</c:v>
                </c:pt>
                <c:pt idx="5">
                  <c:v>4</c:v>
                </c:pt>
                <c:pt idx="6">
                  <c:v>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Низкая (80-95 тыс.)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Экономика</c:v>
                </c:pt>
                <c:pt idx="1">
                  <c:v>Менеджмент</c:v>
                </c:pt>
                <c:pt idx="2">
                  <c:v>Социология</c:v>
                </c:pt>
                <c:pt idx="3">
                  <c:v>Юриспруденция</c:v>
                </c:pt>
                <c:pt idx="4">
                  <c:v>ГМУ</c:v>
                </c:pt>
                <c:pt idx="5">
                  <c:v>Бизнес-информатика</c:v>
                </c:pt>
                <c:pt idx="6">
                  <c:v>Математика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0">
                  <c:v>5</c:v>
                </c:pt>
                <c:pt idx="1">
                  <c:v>6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Очень низкая (&lt;80 тыс.)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Экономика</c:v>
                </c:pt>
                <c:pt idx="1">
                  <c:v>Менеджмент</c:v>
                </c:pt>
                <c:pt idx="2">
                  <c:v>Социология</c:v>
                </c:pt>
                <c:pt idx="3">
                  <c:v>Юриспруденция</c:v>
                </c:pt>
                <c:pt idx="4">
                  <c:v>ГМУ</c:v>
                </c:pt>
                <c:pt idx="5">
                  <c:v>Бизнес-информатика</c:v>
                </c:pt>
                <c:pt idx="6">
                  <c:v>Математика</c:v>
                </c:pt>
              </c:strCache>
            </c:strRef>
          </c:cat>
          <c:val>
            <c:numRef>
              <c:f>Лист1!$F$2:$F$8</c:f>
              <c:numCache>
                <c:formatCode>General</c:formatCode>
                <c:ptCount val="7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axId val="75961088"/>
        <c:axId val="75962624"/>
      </c:barChart>
      <c:catAx>
        <c:axId val="75961088"/>
        <c:scaling>
          <c:orientation val="minMax"/>
        </c:scaling>
        <c:axPos val="b"/>
        <c:tickLblPos val="nextTo"/>
        <c:crossAx val="75962624"/>
        <c:crosses val="autoZero"/>
        <c:auto val="1"/>
        <c:lblAlgn val="ctr"/>
        <c:lblOffset val="100"/>
      </c:catAx>
      <c:valAx>
        <c:axId val="75962624"/>
        <c:scaling>
          <c:orientation val="minMax"/>
        </c:scaling>
        <c:axPos val="l"/>
        <c:majorGridlines/>
        <c:numFmt formatCode="General" sourceLinked="1"/>
        <c:tickLblPos val="nextTo"/>
        <c:crossAx val="759610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930768116686399"/>
          <c:y val="3.8861618361534594E-2"/>
          <c:w val="0.33306275891970127"/>
          <c:h val="0.36908506449991624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8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Очень высокая (&gt;120 тыс.)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Экономика</c:v>
                </c:pt>
                <c:pt idx="1">
                  <c:v>Менеджмент</c:v>
                </c:pt>
                <c:pt idx="2">
                  <c:v>Социология</c:v>
                </c:pt>
                <c:pt idx="3">
                  <c:v>Юриспруденция</c:v>
                </c:pt>
                <c:pt idx="4">
                  <c:v>ГМУ</c:v>
                </c:pt>
                <c:pt idx="5">
                  <c:v>Бизнес-информатика</c:v>
                </c:pt>
                <c:pt idx="6">
                  <c:v>Математика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11</c:v>
                </c:pt>
                <c:pt idx="1">
                  <c:v>7</c:v>
                </c:pt>
                <c:pt idx="2">
                  <c:v>1</c:v>
                </c:pt>
                <c:pt idx="3">
                  <c:v>10</c:v>
                </c:pt>
                <c:pt idx="4">
                  <c:v>4</c:v>
                </c:pt>
                <c:pt idx="5">
                  <c:v>4</c:v>
                </c:pt>
                <c:pt idx="6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Высокая (90-120 тыс.)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Экономика</c:v>
                </c:pt>
                <c:pt idx="1">
                  <c:v>Менеджмент</c:v>
                </c:pt>
                <c:pt idx="2">
                  <c:v>Социология</c:v>
                </c:pt>
                <c:pt idx="3">
                  <c:v>Юриспруденция</c:v>
                </c:pt>
                <c:pt idx="4">
                  <c:v>ГМУ</c:v>
                </c:pt>
                <c:pt idx="5">
                  <c:v>Бизнес-информатика</c:v>
                </c:pt>
                <c:pt idx="6">
                  <c:v>Математика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28</c:v>
                </c:pt>
                <c:pt idx="1">
                  <c:v>33</c:v>
                </c:pt>
                <c:pt idx="2">
                  <c:v>9</c:v>
                </c:pt>
                <c:pt idx="3">
                  <c:v>22</c:v>
                </c:pt>
                <c:pt idx="4">
                  <c:v>17</c:v>
                </c:pt>
                <c:pt idx="5">
                  <c:v>12</c:v>
                </c:pt>
                <c:pt idx="6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Средняя (70-90 тыс.)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Экономика</c:v>
                </c:pt>
                <c:pt idx="1">
                  <c:v>Менеджмент</c:v>
                </c:pt>
                <c:pt idx="2">
                  <c:v>Социология</c:v>
                </c:pt>
                <c:pt idx="3">
                  <c:v>Юриспруденция</c:v>
                </c:pt>
                <c:pt idx="4">
                  <c:v>ГМУ</c:v>
                </c:pt>
                <c:pt idx="5">
                  <c:v>Бизнес-информатика</c:v>
                </c:pt>
                <c:pt idx="6">
                  <c:v>Математика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44</c:v>
                </c:pt>
                <c:pt idx="1">
                  <c:v>46</c:v>
                </c:pt>
                <c:pt idx="2">
                  <c:v>24</c:v>
                </c:pt>
                <c:pt idx="3">
                  <c:v>17</c:v>
                </c:pt>
                <c:pt idx="4">
                  <c:v>19</c:v>
                </c:pt>
                <c:pt idx="5">
                  <c:v>22</c:v>
                </c:pt>
                <c:pt idx="6">
                  <c:v>23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Низкая (60-70 тыс.)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Экономика</c:v>
                </c:pt>
                <c:pt idx="1">
                  <c:v>Менеджмент</c:v>
                </c:pt>
                <c:pt idx="2">
                  <c:v>Социология</c:v>
                </c:pt>
                <c:pt idx="3">
                  <c:v>Юриспруденция</c:v>
                </c:pt>
                <c:pt idx="4">
                  <c:v>ГМУ</c:v>
                </c:pt>
                <c:pt idx="5">
                  <c:v>Бизнес-информатика</c:v>
                </c:pt>
                <c:pt idx="6">
                  <c:v>Математика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0">
                  <c:v>26</c:v>
                </c:pt>
                <c:pt idx="1">
                  <c:v>27</c:v>
                </c:pt>
                <c:pt idx="2">
                  <c:v>5</c:v>
                </c:pt>
                <c:pt idx="3">
                  <c:v>10</c:v>
                </c:pt>
                <c:pt idx="4">
                  <c:v>12</c:v>
                </c:pt>
                <c:pt idx="5">
                  <c:v>8</c:v>
                </c:pt>
                <c:pt idx="6">
                  <c:v>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Очень низкая (&lt;60 тыс.)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Экономика</c:v>
                </c:pt>
                <c:pt idx="1">
                  <c:v>Менеджмент</c:v>
                </c:pt>
                <c:pt idx="2">
                  <c:v>Социология</c:v>
                </c:pt>
                <c:pt idx="3">
                  <c:v>Юриспруденция</c:v>
                </c:pt>
                <c:pt idx="4">
                  <c:v>ГМУ</c:v>
                </c:pt>
                <c:pt idx="5">
                  <c:v>Бизнес-информатика</c:v>
                </c:pt>
                <c:pt idx="6">
                  <c:v>Математика</c:v>
                </c:pt>
              </c:strCache>
            </c:strRef>
          </c:cat>
          <c:val>
            <c:numRef>
              <c:f>Лист1!$F$2:$F$8</c:f>
              <c:numCache>
                <c:formatCode>General</c:formatCode>
                <c:ptCount val="7"/>
                <c:pt idx="0">
                  <c:v>16</c:v>
                </c:pt>
                <c:pt idx="1">
                  <c:v>13</c:v>
                </c:pt>
                <c:pt idx="2">
                  <c:v>3</c:v>
                </c:pt>
                <c:pt idx="3">
                  <c:v>4</c:v>
                </c:pt>
                <c:pt idx="4">
                  <c:v>7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axId val="67383296"/>
        <c:axId val="67384832"/>
      </c:barChart>
      <c:catAx>
        <c:axId val="67383296"/>
        <c:scaling>
          <c:orientation val="minMax"/>
        </c:scaling>
        <c:axPos val="b"/>
        <c:tickLblPos val="nextTo"/>
        <c:crossAx val="67384832"/>
        <c:crosses val="autoZero"/>
        <c:auto val="1"/>
        <c:lblAlgn val="ctr"/>
        <c:lblOffset val="100"/>
      </c:catAx>
      <c:valAx>
        <c:axId val="67384832"/>
        <c:scaling>
          <c:orientation val="minMax"/>
        </c:scaling>
        <c:axPos val="l"/>
        <c:majorGridlines/>
        <c:numFmt formatCode="General" sourceLinked="1"/>
        <c:tickLblPos val="nextTo"/>
        <c:crossAx val="67383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930768116686399"/>
          <c:y val="5.2159490701960125E-2"/>
          <c:w val="0.33306275891970127"/>
          <c:h val="0.36908506449991624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Экономика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Москва</c:v>
                </c:pt>
                <c:pt idx="1">
                  <c:v>Санкт-Петербург</c:v>
                </c:pt>
                <c:pt idx="2">
                  <c:v>Регионы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166603</c:v>
                </c:pt>
                <c:pt idx="1">
                  <c:v>123483</c:v>
                </c:pt>
                <c:pt idx="2">
                  <c:v>78380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Менеджмент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Москва</c:v>
                </c:pt>
                <c:pt idx="1">
                  <c:v>Санкт-Петербург</c:v>
                </c:pt>
                <c:pt idx="2">
                  <c:v>Регионы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162663</c:v>
                </c:pt>
                <c:pt idx="1">
                  <c:v>129270</c:v>
                </c:pt>
                <c:pt idx="2">
                  <c:v>78541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ГМУ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Москва</c:v>
                </c:pt>
                <c:pt idx="1">
                  <c:v>Санкт-Петербург</c:v>
                </c:pt>
                <c:pt idx="2">
                  <c:v>Регионы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179970</c:v>
                </c:pt>
                <c:pt idx="1">
                  <c:v>147267</c:v>
                </c:pt>
                <c:pt idx="2">
                  <c:v>81256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Социология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Москва</c:v>
                </c:pt>
                <c:pt idx="1">
                  <c:v>Санкт-Петербург</c:v>
                </c:pt>
                <c:pt idx="2">
                  <c:v>Регионы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170015</c:v>
                </c:pt>
                <c:pt idx="1">
                  <c:v>131460</c:v>
                </c:pt>
                <c:pt idx="2">
                  <c:v>77939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Право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Москва</c:v>
                </c:pt>
                <c:pt idx="1">
                  <c:v>Санкт-Петербург</c:v>
                </c:pt>
                <c:pt idx="2">
                  <c:v>Регионы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187102</c:v>
                </c:pt>
                <c:pt idx="1">
                  <c:v>147533</c:v>
                </c:pt>
                <c:pt idx="2">
                  <c:v>86362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Медицина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Москва</c:v>
                </c:pt>
                <c:pt idx="1">
                  <c:v>Санкт-Петербург</c:v>
                </c:pt>
                <c:pt idx="2">
                  <c:v>Регионы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188528</c:v>
                </c:pt>
                <c:pt idx="1">
                  <c:v>167333</c:v>
                </c:pt>
                <c:pt idx="2">
                  <c:v>102428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Информатика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Москва</c:v>
                </c:pt>
                <c:pt idx="1">
                  <c:v>Санкт-Петербург</c:v>
                </c:pt>
                <c:pt idx="2">
                  <c:v>Регионы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153927</c:v>
                </c:pt>
                <c:pt idx="1">
                  <c:v>136708</c:v>
                </c:pt>
                <c:pt idx="2">
                  <c:v>87863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Филология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Москва</c:v>
                </c:pt>
                <c:pt idx="1">
                  <c:v>Санкт-Петербург</c:v>
                </c:pt>
                <c:pt idx="2">
                  <c:v>Регионы</c:v>
                </c:pt>
              </c:strCache>
            </c:strRef>
          </c:cat>
          <c:val>
            <c:numRef>
              <c:f>Лист1!$I$2:$I$4</c:f>
              <c:numCache>
                <c:formatCode>General</c:formatCode>
                <c:ptCount val="3"/>
                <c:pt idx="0">
                  <c:v>162147</c:v>
                </c:pt>
                <c:pt idx="1">
                  <c:v>227000</c:v>
                </c:pt>
                <c:pt idx="2">
                  <c:v>80171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Математика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Москва</c:v>
                </c:pt>
                <c:pt idx="1">
                  <c:v>Санкт-Петербург</c:v>
                </c:pt>
                <c:pt idx="2">
                  <c:v>Регионы</c:v>
                </c:pt>
              </c:strCache>
            </c:strRef>
          </c:cat>
          <c:val>
            <c:numRef>
              <c:f>Лист1!$J$2:$J$4</c:f>
              <c:numCache>
                <c:formatCode>General</c:formatCode>
                <c:ptCount val="3"/>
                <c:pt idx="0">
                  <c:v>153123</c:v>
                </c:pt>
                <c:pt idx="1">
                  <c:v>115363</c:v>
                </c:pt>
                <c:pt idx="2">
                  <c:v>79127</c:v>
                </c:pt>
              </c:numCache>
            </c:numRef>
          </c:val>
        </c:ser>
        <c:axId val="82186240"/>
        <c:axId val="82187776"/>
      </c:barChart>
      <c:catAx>
        <c:axId val="82186240"/>
        <c:scaling>
          <c:orientation val="minMax"/>
        </c:scaling>
        <c:axPos val="b"/>
        <c:tickLblPos val="nextTo"/>
        <c:crossAx val="82187776"/>
        <c:crosses val="autoZero"/>
        <c:auto val="1"/>
        <c:lblAlgn val="ctr"/>
        <c:lblOffset val="100"/>
      </c:catAx>
      <c:valAx>
        <c:axId val="82187776"/>
        <c:scaling>
          <c:orientation val="minMax"/>
        </c:scaling>
        <c:axPos val="l"/>
        <c:majorGridlines/>
        <c:numFmt formatCode="General" sourceLinked="1"/>
        <c:tickLblPos val="nextTo"/>
        <c:crossAx val="8218624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0.68555</cdr:x>
      <cdr:y>0.43052</cdr:y>
    </cdr:from>
    <cdr:to>
      <cdr:x>0.98202</cdr:x>
      <cdr:y>0.81217</cdr:y>
    </cdr:to>
    <cdr:grpSp>
      <cdr:nvGrpSpPr>
        <cdr:cNvPr id="4" name="Группа 3"/>
        <cdr:cNvGrpSpPr/>
      </cdr:nvGrpSpPr>
      <cdr:grpSpPr>
        <a:xfrm xmlns:a="http://schemas.openxmlformats.org/drawingml/2006/main">
          <a:off x="5926271" y="2055814"/>
          <a:ext cx="2562895" cy="1822449"/>
          <a:chOff x="5926271" y="2055814"/>
          <a:chExt cx="2562895" cy="1822449"/>
        </a:xfrm>
      </cdr:grpSpPr>
      <cdr:sp macro="" textlink="">
        <cdr:nvSpPr>
          <cdr:cNvPr id="2" name="Рамка 1"/>
          <cdr:cNvSpPr/>
        </cdr:nvSpPr>
        <cdr:spPr>
          <a:xfrm xmlns:a="http://schemas.openxmlformats.org/drawingml/2006/main">
            <a:off x="5926271" y="2055814"/>
            <a:ext cx="2562895" cy="1631122"/>
          </a:xfrm>
          <a:prstGeom xmlns:a="http://schemas.openxmlformats.org/drawingml/2006/main" prst="frame">
            <a:avLst>
              <a:gd name="adj1" fmla="val 3310"/>
            </a:avLst>
          </a:prstGeom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3">
            <a:schemeClr val="accent1"/>
          </a:fillRef>
          <a:effectRef xmlns:a="http://schemas.openxmlformats.org/drawingml/2006/main" idx="2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vertOverflow="clip"/>
          <a:lstStyle xmlns:a="http://schemas.openxmlformats.org/drawingml/2006/main"/>
          <a:p xmlns:a="http://schemas.openxmlformats.org/drawingml/2006/main">
            <a:endParaRPr lang="ru-RU"/>
          </a:p>
        </cdr:txBody>
      </cdr:sp>
      <cdr:sp macro="" textlink="">
        <cdr:nvSpPr>
          <cdr:cNvPr id="3" name="TextBox 2"/>
          <cdr:cNvSpPr txBox="1"/>
        </cdr:nvSpPr>
        <cdr:spPr>
          <a:xfrm xmlns:a="http://schemas.openxmlformats.org/drawingml/2006/main">
            <a:off x="6055060" y="2252663"/>
            <a:ext cx="2266681" cy="162560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none" rtlCol="0"/>
          <a:lstStyle xmlns:a="http://schemas.openxmlformats.org/drawingml/2006/main"/>
          <a:p xmlns:a="http://schemas.openxmlformats.org/drawingml/2006/main">
            <a:pPr>
              <a:buFont typeface="Arial" pitchFamily="34" charset="0"/>
              <a:buChar char="•"/>
            </a:pPr>
            <a:r>
              <a:rPr lang="ru-RU" sz="1200" dirty="0" smtClean="0"/>
              <a:t> Разброс цен в области </a:t>
            </a:r>
          </a:p>
          <a:p xmlns:a="http://schemas.openxmlformats.org/drawingml/2006/main">
            <a:r>
              <a:rPr lang="ru-RU" sz="1200" dirty="0" smtClean="0"/>
              <a:t>высокой стоимости значительно </a:t>
            </a:r>
          </a:p>
          <a:p xmlns:a="http://schemas.openxmlformats.org/drawingml/2006/main">
            <a:r>
              <a:rPr lang="ru-RU" sz="1200" dirty="0" smtClean="0"/>
              <a:t>выше</a:t>
            </a:r>
          </a:p>
          <a:p xmlns:a="http://schemas.openxmlformats.org/drawingml/2006/main">
            <a:pPr>
              <a:buFont typeface="Arial" pitchFamily="34" charset="0"/>
              <a:buChar char="•"/>
            </a:pPr>
            <a:r>
              <a:rPr lang="ru-RU" sz="1200" dirty="0" smtClean="0"/>
              <a:t> Пропорции дешевых и дорогих </a:t>
            </a:r>
          </a:p>
          <a:p xmlns:a="http://schemas.openxmlformats.org/drawingml/2006/main">
            <a:r>
              <a:rPr lang="ru-RU" sz="1200" dirty="0" smtClean="0"/>
              <a:t>программ  по различным </a:t>
            </a:r>
          </a:p>
          <a:p xmlns:a="http://schemas.openxmlformats.org/drawingml/2006/main">
            <a:r>
              <a:rPr lang="ru-RU" sz="1200" dirty="0" smtClean="0"/>
              <a:t>дисциплинам примерно  </a:t>
            </a:r>
          </a:p>
          <a:p xmlns:a="http://schemas.openxmlformats.org/drawingml/2006/main">
            <a:r>
              <a:rPr lang="ru-RU" sz="1200" dirty="0" smtClean="0"/>
              <a:t>одинаковы</a:t>
            </a:r>
          </a:p>
          <a:p xmlns:a="http://schemas.openxmlformats.org/drawingml/2006/main">
            <a:endParaRPr lang="ru-RU" sz="1200" dirty="0"/>
          </a:p>
        </cdr:txBody>
      </cdr:sp>
    </cdr:grp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0.66676</cdr:x>
      <cdr:y>0.43052</cdr:y>
    </cdr:from>
    <cdr:to>
      <cdr:x>0.96324</cdr:x>
      <cdr:y>0.81217</cdr:y>
    </cdr:to>
    <cdr:grpSp>
      <cdr:nvGrpSpPr>
        <cdr:cNvPr id="3" name="Группа 2"/>
        <cdr:cNvGrpSpPr/>
      </cdr:nvGrpSpPr>
      <cdr:grpSpPr>
        <a:xfrm xmlns:a="http://schemas.openxmlformats.org/drawingml/2006/main">
          <a:off x="5763877" y="2055814"/>
          <a:ext cx="2562895" cy="1822449"/>
          <a:chOff x="5926271" y="2055814"/>
          <a:chExt cx="2562895" cy="1822449"/>
        </a:xfrm>
      </cdr:grpSpPr>
      <cdr:sp macro="" textlink="">
        <cdr:nvSpPr>
          <cdr:cNvPr id="4" name="Рамка 3"/>
          <cdr:cNvSpPr/>
        </cdr:nvSpPr>
        <cdr:spPr>
          <a:xfrm xmlns:a="http://schemas.openxmlformats.org/drawingml/2006/main">
            <a:off x="5926271" y="2055814"/>
            <a:ext cx="2562895" cy="1631122"/>
          </a:xfrm>
          <a:prstGeom xmlns:a="http://schemas.openxmlformats.org/drawingml/2006/main" prst="frame">
            <a:avLst>
              <a:gd name="adj1" fmla="val 3310"/>
            </a:avLst>
          </a:prstGeom>
          <a:gradFill xmlns:a="http://schemas.openxmlformats.org/drawingml/2006/main"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xmlns:a="http://schemas.openxmlformats.org/drawingml/2006/main"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 xmlns:a="http://schemas.openxmlformats.org/drawingml/2006/main">
            <a:outerShdw blurRad="40000" dist="23000" dir="5400000" rotWithShape="0">
              <a:srgbClr val="000000">
                <a:alpha val="35000"/>
              </a:srgbClr>
            </a:outerShdw>
          </a:effectLst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3">
            <a:schemeClr val="accent1"/>
          </a:fillRef>
          <a:effectRef xmlns:a="http://schemas.openxmlformats.org/drawingml/2006/main" idx="2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ysClr val="window" lastClr="FFFFFF"/>
                </a:solidFill>
                <a:latin typeface="Calibri"/>
              </a:defRPr>
            </a:lvl1pPr>
            <a:lvl2pPr marL="457200" indent="0">
              <a:defRPr sz="1100">
                <a:solidFill>
                  <a:sysClr val="window" lastClr="FFFFFF"/>
                </a:solidFill>
                <a:latin typeface="Calibri"/>
              </a:defRPr>
            </a:lvl2pPr>
            <a:lvl3pPr marL="914400" indent="0">
              <a:defRPr sz="1100">
                <a:solidFill>
                  <a:sysClr val="window" lastClr="FFFFFF"/>
                </a:solidFill>
                <a:latin typeface="Calibri"/>
              </a:defRPr>
            </a:lvl3pPr>
            <a:lvl4pPr marL="1371600" indent="0">
              <a:defRPr sz="1100">
                <a:solidFill>
                  <a:sysClr val="window" lastClr="FFFFFF"/>
                </a:solidFill>
                <a:latin typeface="Calibri"/>
              </a:defRPr>
            </a:lvl4pPr>
            <a:lvl5pPr marL="1828800" indent="0">
              <a:defRPr sz="1100">
                <a:solidFill>
                  <a:sysClr val="window" lastClr="FFFFFF"/>
                </a:solidFill>
                <a:latin typeface="Calibri"/>
              </a:defRPr>
            </a:lvl5pPr>
            <a:lvl6pPr marL="2286000" indent="0">
              <a:defRPr sz="1100">
                <a:solidFill>
                  <a:sysClr val="window" lastClr="FFFFFF"/>
                </a:solidFill>
                <a:latin typeface="Calibri"/>
              </a:defRPr>
            </a:lvl6pPr>
            <a:lvl7pPr marL="2743200" indent="0">
              <a:defRPr sz="1100">
                <a:solidFill>
                  <a:sysClr val="window" lastClr="FFFFFF"/>
                </a:solidFill>
                <a:latin typeface="Calibri"/>
              </a:defRPr>
            </a:lvl7pPr>
            <a:lvl8pPr marL="3200400" indent="0">
              <a:defRPr sz="1100">
                <a:solidFill>
                  <a:sysClr val="window" lastClr="FFFFFF"/>
                </a:solidFill>
                <a:latin typeface="Calibri"/>
              </a:defRPr>
            </a:lvl8pPr>
            <a:lvl9pPr marL="3657600" indent="0">
              <a:defRPr sz="1100">
                <a:solidFill>
                  <a:sysClr val="window" lastClr="FFFFFF"/>
                </a:solidFill>
                <a:latin typeface="Calibri"/>
              </a:defRPr>
            </a:lvl9pPr>
          </a:lstStyle>
          <a:p xmlns:a="http://schemas.openxmlformats.org/drawingml/2006/main">
            <a:endParaRPr lang="ru-RU"/>
          </a:p>
        </cdr:txBody>
      </cdr:sp>
      <cdr:sp macro="" textlink="">
        <cdr:nvSpPr>
          <cdr:cNvPr id="5" name="TextBox 3"/>
          <cdr:cNvSpPr txBox="1"/>
        </cdr:nvSpPr>
        <cdr:spPr>
          <a:xfrm xmlns:a="http://schemas.openxmlformats.org/drawingml/2006/main">
            <a:off x="6055060" y="2252663"/>
            <a:ext cx="2266681" cy="162560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pPr>
              <a:buFont typeface="Arial" pitchFamily="34" charset="0"/>
              <a:buChar char="•"/>
            </a:pPr>
            <a:r>
              <a:rPr lang="ru-RU" sz="1200" dirty="0" smtClean="0"/>
              <a:t> Разброс цен в области </a:t>
            </a:r>
          </a:p>
          <a:p xmlns:a="http://schemas.openxmlformats.org/drawingml/2006/main">
            <a:r>
              <a:rPr lang="ru-RU" sz="1200" dirty="0" smtClean="0"/>
              <a:t>высокой стоимости значительно </a:t>
            </a:r>
          </a:p>
          <a:p xmlns:a="http://schemas.openxmlformats.org/drawingml/2006/main">
            <a:r>
              <a:rPr lang="ru-RU" sz="1200" dirty="0" smtClean="0"/>
              <a:t>выше</a:t>
            </a:r>
          </a:p>
          <a:p xmlns:a="http://schemas.openxmlformats.org/drawingml/2006/main">
            <a:pPr>
              <a:buFont typeface="Arial" pitchFamily="34" charset="0"/>
              <a:buChar char="•"/>
            </a:pPr>
            <a:r>
              <a:rPr lang="ru-RU" sz="1200" dirty="0" smtClean="0"/>
              <a:t> Пропорции дешевых и дорогих </a:t>
            </a:r>
          </a:p>
          <a:p xmlns:a="http://schemas.openxmlformats.org/drawingml/2006/main">
            <a:r>
              <a:rPr lang="ru-RU" sz="1200" dirty="0" smtClean="0"/>
              <a:t>программ  по различным </a:t>
            </a:r>
          </a:p>
          <a:p xmlns:a="http://schemas.openxmlformats.org/drawingml/2006/main">
            <a:r>
              <a:rPr lang="ru-RU" sz="1200" dirty="0" smtClean="0"/>
              <a:t>дисциплинам примерно  </a:t>
            </a:r>
          </a:p>
          <a:p xmlns:a="http://schemas.openxmlformats.org/drawingml/2006/main">
            <a:r>
              <a:rPr lang="ru-RU" sz="1200" dirty="0" smtClean="0"/>
              <a:t>одинаковы</a:t>
            </a:r>
          </a:p>
          <a:p xmlns:a="http://schemas.openxmlformats.org/drawingml/2006/main">
            <a:endParaRPr lang="ru-RU" sz="1200" dirty="0"/>
          </a:p>
        </cdr:txBody>
      </cdr:sp>
    </cdr:grp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0.66676</cdr:x>
      <cdr:y>0.48574</cdr:y>
    </cdr:from>
    <cdr:to>
      <cdr:x>0.96324</cdr:x>
      <cdr:y>0.86738</cdr:y>
    </cdr:to>
    <cdr:grpSp>
      <cdr:nvGrpSpPr>
        <cdr:cNvPr id="5" name="Группа 4"/>
        <cdr:cNvGrpSpPr/>
      </cdr:nvGrpSpPr>
      <cdr:grpSpPr>
        <a:xfrm xmlns:a="http://schemas.openxmlformats.org/drawingml/2006/main">
          <a:off x="5763877" y="2319485"/>
          <a:ext cx="2562895" cy="1822449"/>
          <a:chOff x="5926271" y="2055814"/>
          <a:chExt cx="2562895" cy="1822449"/>
        </a:xfrm>
      </cdr:grpSpPr>
      <cdr:sp macro="" textlink="">
        <cdr:nvSpPr>
          <cdr:cNvPr id="6" name="Рамка 5"/>
          <cdr:cNvSpPr/>
        </cdr:nvSpPr>
        <cdr:spPr>
          <a:xfrm xmlns:a="http://schemas.openxmlformats.org/drawingml/2006/main">
            <a:off x="5926271" y="2055814"/>
            <a:ext cx="2562895" cy="1631122"/>
          </a:xfrm>
          <a:prstGeom xmlns:a="http://schemas.openxmlformats.org/drawingml/2006/main" prst="frame">
            <a:avLst>
              <a:gd name="adj1" fmla="val 3310"/>
            </a:avLst>
          </a:prstGeom>
          <a:gradFill xmlns:a="http://schemas.openxmlformats.org/drawingml/2006/main"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xmlns:a="http://schemas.openxmlformats.org/drawingml/2006/main"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 xmlns:a="http://schemas.openxmlformats.org/drawingml/2006/main">
            <a:outerShdw blurRad="40000" dist="23000" dir="5400000" rotWithShape="0">
              <a:srgbClr val="000000">
                <a:alpha val="35000"/>
              </a:srgbClr>
            </a:outerShdw>
          </a:effectLst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3">
            <a:schemeClr val="accent1"/>
          </a:fillRef>
          <a:effectRef xmlns:a="http://schemas.openxmlformats.org/drawingml/2006/main" idx="2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ysClr val="window" lastClr="FFFFFF"/>
                </a:solidFill>
                <a:latin typeface="Calibri"/>
              </a:defRPr>
            </a:lvl1pPr>
            <a:lvl2pPr marL="457200" indent="0">
              <a:defRPr sz="1100">
                <a:solidFill>
                  <a:sysClr val="window" lastClr="FFFFFF"/>
                </a:solidFill>
                <a:latin typeface="Calibri"/>
              </a:defRPr>
            </a:lvl2pPr>
            <a:lvl3pPr marL="914400" indent="0">
              <a:defRPr sz="1100">
                <a:solidFill>
                  <a:sysClr val="window" lastClr="FFFFFF"/>
                </a:solidFill>
                <a:latin typeface="Calibri"/>
              </a:defRPr>
            </a:lvl3pPr>
            <a:lvl4pPr marL="1371600" indent="0">
              <a:defRPr sz="1100">
                <a:solidFill>
                  <a:sysClr val="window" lastClr="FFFFFF"/>
                </a:solidFill>
                <a:latin typeface="Calibri"/>
              </a:defRPr>
            </a:lvl4pPr>
            <a:lvl5pPr marL="1828800" indent="0">
              <a:defRPr sz="1100">
                <a:solidFill>
                  <a:sysClr val="window" lastClr="FFFFFF"/>
                </a:solidFill>
                <a:latin typeface="Calibri"/>
              </a:defRPr>
            </a:lvl5pPr>
            <a:lvl6pPr marL="2286000" indent="0">
              <a:defRPr sz="1100">
                <a:solidFill>
                  <a:sysClr val="window" lastClr="FFFFFF"/>
                </a:solidFill>
                <a:latin typeface="Calibri"/>
              </a:defRPr>
            </a:lvl6pPr>
            <a:lvl7pPr marL="2743200" indent="0">
              <a:defRPr sz="1100">
                <a:solidFill>
                  <a:sysClr val="window" lastClr="FFFFFF"/>
                </a:solidFill>
                <a:latin typeface="Calibri"/>
              </a:defRPr>
            </a:lvl7pPr>
            <a:lvl8pPr marL="3200400" indent="0">
              <a:defRPr sz="1100">
                <a:solidFill>
                  <a:sysClr val="window" lastClr="FFFFFF"/>
                </a:solidFill>
                <a:latin typeface="Calibri"/>
              </a:defRPr>
            </a:lvl8pPr>
            <a:lvl9pPr marL="3657600" indent="0">
              <a:defRPr sz="1100">
                <a:solidFill>
                  <a:sysClr val="window" lastClr="FFFFFF"/>
                </a:solidFill>
                <a:latin typeface="Calibri"/>
              </a:defRPr>
            </a:lvl9pPr>
          </a:lstStyle>
          <a:p xmlns:a="http://schemas.openxmlformats.org/drawingml/2006/main">
            <a:endParaRPr lang="ru-RU"/>
          </a:p>
        </cdr:txBody>
      </cdr:sp>
      <cdr:sp macro="" textlink="">
        <cdr:nvSpPr>
          <cdr:cNvPr id="7" name="TextBox 3"/>
          <cdr:cNvSpPr txBox="1"/>
        </cdr:nvSpPr>
        <cdr:spPr>
          <a:xfrm xmlns:a="http://schemas.openxmlformats.org/drawingml/2006/main">
            <a:off x="6055060" y="2252663"/>
            <a:ext cx="2266681" cy="162560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pPr>
              <a:buFont typeface="Arial" pitchFamily="34" charset="0"/>
              <a:buChar char="•"/>
            </a:pPr>
            <a:r>
              <a:rPr lang="ru-RU" sz="1200" dirty="0" smtClean="0"/>
              <a:t> Разброс цен в области </a:t>
            </a:r>
          </a:p>
          <a:p xmlns:a="http://schemas.openxmlformats.org/drawingml/2006/main">
            <a:r>
              <a:rPr lang="ru-RU" sz="1200" dirty="0" smtClean="0"/>
              <a:t>высокой стоимости значительно </a:t>
            </a:r>
          </a:p>
          <a:p xmlns:a="http://schemas.openxmlformats.org/drawingml/2006/main">
            <a:r>
              <a:rPr lang="ru-RU" sz="1200" dirty="0" smtClean="0"/>
              <a:t>выше</a:t>
            </a:r>
          </a:p>
          <a:p xmlns:a="http://schemas.openxmlformats.org/drawingml/2006/main">
            <a:pPr>
              <a:buFont typeface="Arial" pitchFamily="34" charset="0"/>
              <a:buChar char="•"/>
            </a:pPr>
            <a:r>
              <a:rPr lang="ru-RU" sz="1200" dirty="0" smtClean="0"/>
              <a:t> Пропорции дешевых и дорогих </a:t>
            </a:r>
          </a:p>
          <a:p xmlns:a="http://schemas.openxmlformats.org/drawingml/2006/main">
            <a:r>
              <a:rPr lang="ru-RU" sz="1200" dirty="0" smtClean="0"/>
              <a:t>программ  по различным </a:t>
            </a:r>
          </a:p>
          <a:p xmlns:a="http://schemas.openxmlformats.org/drawingml/2006/main">
            <a:r>
              <a:rPr lang="ru-RU" sz="1200" dirty="0" smtClean="0"/>
              <a:t>дисциплинам примерно  </a:t>
            </a:r>
          </a:p>
          <a:p xmlns:a="http://schemas.openxmlformats.org/drawingml/2006/main">
            <a:r>
              <a:rPr lang="ru-RU" sz="1200" dirty="0" smtClean="0"/>
              <a:t>одинаковы</a:t>
            </a:r>
          </a:p>
          <a:p xmlns:a="http://schemas.openxmlformats.org/drawingml/2006/main">
            <a:endParaRPr lang="ru-RU" sz="1200" dirty="0"/>
          </a:p>
        </cdr:txBody>
      </cdr:sp>
    </cdr:grp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2D3B7-3780-41F7-99B6-92371EE9D2BA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629F2-6498-48F9-A3E7-FC5AB33D9E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09A87-7C55-9E47-A590-80BB9FFF8A2E}" type="datetimeFigureOut">
              <a:rPr lang="ru-RU" smtClean="0"/>
              <a:pPr/>
              <a:t>11.10.2015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CFA8-54D6-8D49-AFE5-2317C749E71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55385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09A87-7C55-9E47-A590-80BB9FFF8A2E}" type="datetimeFigureOut">
              <a:rPr lang="ru-RU" smtClean="0"/>
              <a:pPr/>
              <a:t>11.10.2015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CFA8-54D6-8D49-AFE5-2317C749E71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89257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09A87-7C55-9E47-A590-80BB9FFF8A2E}" type="datetimeFigureOut">
              <a:rPr lang="ru-RU" smtClean="0"/>
              <a:pPr/>
              <a:t>11.10.2015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CFA8-54D6-8D49-AFE5-2317C749E71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59762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09A87-7C55-9E47-A590-80BB9FFF8A2E}" type="datetimeFigureOut">
              <a:rPr lang="ru-RU" smtClean="0"/>
              <a:pPr/>
              <a:t>11.10.2015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CFA8-54D6-8D49-AFE5-2317C749E71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775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09A87-7C55-9E47-A590-80BB9FFF8A2E}" type="datetimeFigureOut">
              <a:rPr lang="ru-RU" smtClean="0"/>
              <a:pPr/>
              <a:t>11.10.2015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CFA8-54D6-8D49-AFE5-2317C749E71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36093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09A87-7C55-9E47-A590-80BB9FFF8A2E}" type="datetimeFigureOut">
              <a:rPr lang="ru-RU" smtClean="0"/>
              <a:pPr/>
              <a:t>11.10.2015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CFA8-54D6-8D49-AFE5-2317C749E71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8652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09A87-7C55-9E47-A590-80BB9FFF8A2E}" type="datetimeFigureOut">
              <a:rPr lang="ru-RU" smtClean="0"/>
              <a:pPr/>
              <a:t>11.10.2015</a:t>
            </a:fld>
            <a:endParaRPr lang="en-GB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CFA8-54D6-8D49-AFE5-2317C749E71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4283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09A87-7C55-9E47-A590-80BB9FFF8A2E}" type="datetimeFigureOut">
              <a:rPr lang="ru-RU" smtClean="0"/>
              <a:pPr/>
              <a:t>11.10.2015</a:t>
            </a:fld>
            <a:endParaRPr lang="en-GB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CFA8-54D6-8D49-AFE5-2317C749E71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76794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09A87-7C55-9E47-A590-80BB9FFF8A2E}" type="datetimeFigureOut">
              <a:rPr lang="ru-RU" smtClean="0"/>
              <a:pPr/>
              <a:t>11.10.2015</a:t>
            </a:fld>
            <a:endParaRPr lang="en-GB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CFA8-54D6-8D49-AFE5-2317C749E71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78172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09A87-7C55-9E47-A590-80BB9FFF8A2E}" type="datetimeFigureOut">
              <a:rPr lang="ru-RU" smtClean="0"/>
              <a:pPr/>
              <a:t>11.10.2015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CFA8-54D6-8D49-AFE5-2317C749E71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04016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09A87-7C55-9E47-A590-80BB9FFF8A2E}" type="datetimeFigureOut">
              <a:rPr lang="ru-RU" smtClean="0"/>
              <a:pPr/>
              <a:t>11.10.2015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CFA8-54D6-8D49-AFE5-2317C749E71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6344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09A87-7C55-9E47-A590-80BB9FFF8A2E}" type="datetimeFigureOut">
              <a:rPr lang="ru-RU" smtClean="0"/>
              <a:pPr/>
              <a:t>11.10.2015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DCFA8-54D6-8D49-AFE5-2317C749E71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3386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869193"/>
            <a:ext cx="8229600" cy="227947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Стоимость обучения в вузах </a:t>
            </a:r>
            <a:br>
              <a:rPr lang="ru-RU" sz="3600" dirty="0" smtClean="0"/>
            </a:br>
            <a:r>
              <a:rPr lang="ru-RU" sz="3600" dirty="0" smtClean="0"/>
              <a:t>Москвы, Санкт-Петербурга и регионов</a:t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2015</a:t>
            </a:r>
            <a:endParaRPr lang="en-GB" sz="3600" dirty="0"/>
          </a:p>
        </p:txBody>
      </p:sp>
    </p:spTree>
    <p:extLst>
      <p:ext uri="{BB962C8B-B14F-4D97-AF65-F5344CB8AC3E}">
        <p14:creationId xmlns="" xmlns:p14="http://schemas.microsoft.com/office/powerpoint/2010/main" val="1662206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2015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338943" y="428625"/>
            <a:ext cx="7674427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 smtClean="0">
                <a:solidFill>
                  <a:schemeClr val="bg1"/>
                </a:solidFill>
                <a:latin typeface="Myriad Pro"/>
              </a:rPr>
              <a:t>Стоимость годового обучения в вузах г. Москвы в 2015 году</a:t>
            </a:r>
            <a:endParaRPr lang="en-US" sz="1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1752610708"/>
              </p:ext>
            </p:extLst>
          </p:nvPr>
        </p:nvGraphicFramePr>
        <p:xfrm>
          <a:off x="255588" y="2082800"/>
          <a:ext cx="8644572" cy="47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66131" y="315736"/>
            <a:ext cx="66094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Стоимость обучения в вузах г. Москвы, </a:t>
            </a:r>
          </a:p>
          <a:p>
            <a:r>
              <a:rPr lang="ru-RU" sz="2400" dirty="0" smtClean="0"/>
              <a:t>тыс. рублей в год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27000" y="1259622"/>
            <a:ext cx="3570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Всего вузов, предлагающих обучение по программам данного направления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75559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2015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338943" y="428625"/>
            <a:ext cx="7674427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 smtClean="0">
                <a:solidFill>
                  <a:schemeClr val="bg1"/>
                </a:solidFill>
                <a:latin typeface="Myriad Pro"/>
              </a:rPr>
              <a:t>Стоимость годового обучения в вузах г. Санкт-Петербурга в 2015 году</a:t>
            </a:r>
            <a:endParaRPr lang="en-US" sz="1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1113124506"/>
              </p:ext>
            </p:extLst>
          </p:nvPr>
        </p:nvGraphicFramePr>
        <p:xfrm>
          <a:off x="255588" y="2082800"/>
          <a:ext cx="8644572" cy="47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91444" y="428625"/>
            <a:ext cx="66094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Стоимость обучения в вузах г. Санкт-Петербурга, </a:t>
            </a:r>
          </a:p>
          <a:p>
            <a:r>
              <a:rPr lang="ru-RU" sz="2400" dirty="0" smtClean="0"/>
              <a:t>тыс. рублей в год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27000" y="1259622"/>
            <a:ext cx="3570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Всего вузов, предлагающих обучение по программам данного направления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69795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338943" y="428625"/>
            <a:ext cx="7674427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 smtClean="0">
                <a:solidFill>
                  <a:schemeClr val="bg1"/>
                </a:solidFill>
                <a:latin typeface="Myriad Pro"/>
              </a:rPr>
              <a:t>Стоимость годового обучения в региональных вузах в 2015 году</a:t>
            </a:r>
            <a:endParaRPr lang="en-US" sz="1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1552697356"/>
              </p:ext>
            </p:extLst>
          </p:nvPr>
        </p:nvGraphicFramePr>
        <p:xfrm>
          <a:off x="255588" y="2015978"/>
          <a:ext cx="8644572" cy="47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91444" y="428625"/>
            <a:ext cx="66094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Стоимость обучения в региональных вузах, </a:t>
            </a:r>
          </a:p>
          <a:p>
            <a:r>
              <a:rPr lang="ru-RU" sz="2400" dirty="0" smtClean="0"/>
              <a:t>тыс. рублей в год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27000" y="1259622"/>
            <a:ext cx="3570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Всего вузов, предлагающих обучение по программам данного направления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13399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2015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7216295" y="2160528"/>
            <a:ext cx="718277" cy="2367654"/>
            <a:chOff x="7300913" y="2255838"/>
            <a:chExt cx="674687" cy="2079625"/>
          </a:xfrm>
        </p:grpSpPr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7300913" y="2255838"/>
              <a:ext cx="674687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solidFill>
                    <a:srgbClr val="FFFFFF"/>
                  </a:solidFill>
                  <a:latin typeface="Myriad Pro"/>
                </a:rPr>
                <a:t>фото</a:t>
              </a: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7300913" y="3967163"/>
              <a:ext cx="67468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solidFill>
                    <a:srgbClr val="FFFFFF"/>
                  </a:solidFill>
                  <a:latin typeface="Myriad Pro"/>
                </a:rPr>
                <a:t>фото</a:t>
              </a: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928350" y="516132"/>
            <a:ext cx="4462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Средняя годовая стоимость программ</a:t>
            </a:r>
            <a:endParaRPr lang="ru-RU" sz="2000" b="1" dirty="0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="" xmlns:p14="http://schemas.microsoft.com/office/powerpoint/2010/main" val="2285370835"/>
              </p:ext>
            </p:extLst>
          </p:nvPr>
        </p:nvGraphicFramePr>
        <p:xfrm>
          <a:off x="255588" y="1397000"/>
          <a:ext cx="888841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49412" y="1027668"/>
            <a:ext cx="1778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Рублей в год</a:t>
            </a:r>
            <a:endParaRPr lang="en-GB" dirty="0"/>
          </a:p>
        </p:txBody>
      </p:sp>
      <p:sp>
        <p:nvSpPr>
          <p:cNvPr id="12" name="Рамка 11"/>
          <p:cNvSpPr/>
          <p:nvPr/>
        </p:nvSpPr>
        <p:spPr>
          <a:xfrm>
            <a:off x="824248" y="5461000"/>
            <a:ext cx="7868991" cy="954088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8947" y="5585398"/>
            <a:ext cx="70447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400" dirty="0" smtClean="0"/>
              <a:t> В Санкт-Петербурге платный прием ведут только 2 программы по филологии, обе в ведущих вузах (СПбГУ, НИУ ВШЭ СПб)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 Программы по медицине – самые дорогие </a:t>
            </a:r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2672212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168</Words>
  <Application>Microsoft Office PowerPoint</Application>
  <PresentationFormat>Экран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Стоимость обучения в вузах  Москвы, Санкт-Петербурга и регионов  2015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mdobryakova</dc:creator>
  <cp:lastModifiedBy>А</cp:lastModifiedBy>
  <cp:revision>15</cp:revision>
  <dcterms:created xsi:type="dcterms:W3CDTF">2015-10-07T09:54:49Z</dcterms:created>
  <dcterms:modified xsi:type="dcterms:W3CDTF">2015-10-10T23:41:18Z</dcterms:modified>
</cp:coreProperties>
</file>